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97" r:id="rId3"/>
    <p:sldId id="384" r:id="rId4"/>
    <p:sldId id="385" r:id="rId5"/>
    <p:sldId id="386" r:id="rId6"/>
    <p:sldId id="387" r:id="rId7"/>
    <p:sldId id="388" r:id="rId8"/>
    <p:sldId id="383" r:id="rId9"/>
    <p:sldId id="389" r:id="rId10"/>
    <p:sldId id="390" r:id="rId11"/>
    <p:sldId id="391" r:id="rId12"/>
    <p:sldId id="392" r:id="rId13"/>
    <p:sldId id="328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2.png"/><Relationship Id="rId10" Type="http://schemas.openxmlformats.org/officeDocument/2006/relationships/image" Target="../media/image33.wmf"/><Relationship Id="rId4" Type="http://schemas.openxmlformats.org/officeDocument/2006/relationships/image" Target="../media/image41.png"/><Relationship Id="rId9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к.т.н..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Аппроксимация экспериментальных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886393"/>
              </p:ext>
            </p:extLst>
          </p:nvPr>
        </p:nvGraphicFramePr>
        <p:xfrm>
          <a:off x="135699" y="792174"/>
          <a:ext cx="6395581" cy="499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558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ExpFit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(s1, s2, s3, s4) :=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s1 += x[i];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s2 += ln(y[i]);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s3 +=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(x[i]);</a:t>
                      </a:r>
                    </a:p>
                    <a:p>
                      <a:r>
                        <a:rPr lang="pl-PL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s4 += x[i] * ln(y[i])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(s2 * s3 - s1 * s4) / (n * s3 - sqr(s1));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(n * s4 - s1 * s2) / (n * s3 - sqr(s1))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exp_func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* exp(a[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x)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073674"/>
              </p:ext>
            </p:extLst>
          </p:nvPr>
        </p:nvGraphicFramePr>
        <p:xfrm>
          <a:off x="6642970" y="792174"/>
          <a:ext cx="5413331" cy="280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33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6.97,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7.01,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7.12,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7.28,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7.45,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7.62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ExpFit(x, y);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y_ := exp_func(a,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750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println(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 x = 750 y =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{y_}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При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x = 750 y = 7.51206780537444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68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СТЕПЕННАЯ АППРОКСИМАЦИЯ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/>
              <p:nvPr/>
            </p:nvSpPr>
            <p:spPr>
              <a:xfrm>
                <a:off x="4034075" y="947766"/>
                <a:ext cx="3058017" cy="656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75" y="947766"/>
                <a:ext cx="3058017" cy="656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/>
              <p:nvPr/>
            </p:nvSpPr>
            <p:spPr>
              <a:xfrm>
                <a:off x="2845222" y="1962374"/>
                <a:ext cx="5843459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22" y="1962374"/>
                <a:ext cx="5843459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/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800" dirty="0"/>
                  <a:t>Сделаем замену: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ru-RU" sz="2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/>
                  <a:t> </a:t>
                </a:r>
                <a:r>
                  <a:rPr lang="en-US" sz="2800" dirty="0"/>
                  <a:t>y;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:</a:t>
                </a:r>
                <a:endParaRPr lang="ru-RU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blipFill>
                <a:blip r:embed="rId4"/>
                <a:stretch>
                  <a:fillRect l="-1578" t="-4211" b="-2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0F12F386-905A-4488-AC59-740762E779AA}"/>
              </a:ext>
            </a:extLst>
          </p:cNvPr>
          <p:cNvSpPr/>
          <p:nvPr/>
        </p:nvSpPr>
        <p:spPr>
          <a:xfrm>
            <a:off x="5524636" y="3975432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/>
              <p:nvPr/>
            </p:nvSpPr>
            <p:spPr>
              <a:xfrm>
                <a:off x="3860243" y="5319583"/>
                <a:ext cx="38134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43" y="5319583"/>
                <a:ext cx="38134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41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09795"/>
              </p:ext>
            </p:extLst>
          </p:nvPr>
        </p:nvGraphicFramePr>
        <p:xfrm>
          <a:off x="135699" y="792174"/>
          <a:ext cx="6395581" cy="499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558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PowFit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(s1, s2, s3, s4) :=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s1 += ln(x[i]);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s2 += ln(y[i]);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s3 +=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(ln(x[i]));</a:t>
                      </a:r>
                    </a:p>
                    <a:p>
                      <a:r>
                        <a:rPr lang="pl-PL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s4 += ln(x[i]) * ln(y[i])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(s2 * s3 - s1 * s4) / (n * s3 - sqr(s1));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(n * s4 - s1 * s2) / (n * s3 - sqr(s1))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pow_func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* x ** 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94347"/>
              </p:ext>
            </p:extLst>
          </p:nvPr>
        </p:nvGraphicFramePr>
        <p:xfrm>
          <a:off x="6642970" y="792174"/>
          <a:ext cx="5413331" cy="280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33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6.97,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7.01,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7.12,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7.28,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7.45,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7.62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PowFit(x, y);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y_ := pow_func(a,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750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println(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 x = 750 y =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{y_}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При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x = 750 y = 7.48357339816782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15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943624"/>
            <a:ext cx="12192000" cy="502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Дана зависимость теплоемкости и энтальпии от температуры: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5D83B28-6BE1-49E0-A611-08A2C9AEB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1102"/>
              </p:ext>
            </p:extLst>
          </p:nvPr>
        </p:nvGraphicFramePr>
        <p:xfrm>
          <a:off x="3157318" y="2102662"/>
          <a:ext cx="5151780" cy="30480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658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</a:rPr>
                        <a:t>T, K</a:t>
                      </a:r>
                      <a:endParaRPr lang="ru-RU" sz="2000" b="1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i="1" dirty="0">
                          <a:effectLst/>
                        </a:rPr>
                        <a:t>Этилбензол С</a:t>
                      </a:r>
                      <a:r>
                        <a:rPr lang="ru-RU" sz="2000" b="1" i="1" baseline="-25000" dirty="0">
                          <a:effectLst/>
                        </a:rPr>
                        <a:t>8</a:t>
                      </a:r>
                      <a:r>
                        <a:rPr lang="ru-RU" sz="2000" b="1" i="1" dirty="0">
                          <a:effectLst/>
                        </a:rPr>
                        <a:t>Н</a:t>
                      </a:r>
                      <a:r>
                        <a:rPr lang="ru-RU" sz="2000" b="1" i="1" baseline="-25000" dirty="0">
                          <a:effectLst/>
                        </a:rPr>
                        <a:t>10</a:t>
                      </a:r>
                      <a:endParaRPr lang="ru-RU" sz="2000" b="1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dirty="0">
                          <a:effectLst/>
                        </a:rPr>
                        <a:t>C</a:t>
                      </a:r>
                      <a:r>
                        <a:rPr lang="en-US" sz="2000" i="1" baseline="-25000" dirty="0">
                          <a:effectLst/>
                        </a:rPr>
                        <a:t>p</a:t>
                      </a:r>
                      <a:r>
                        <a:rPr lang="en-US" sz="2000" i="1" dirty="0">
                          <a:effectLst/>
                        </a:rPr>
                        <a:t>°,</a:t>
                      </a:r>
                      <a:r>
                        <a:rPr lang="en-US" sz="2000" i="1" baseline="0" dirty="0">
                          <a:effectLst/>
                        </a:rPr>
                        <a:t> </a:t>
                      </a:r>
                      <a:r>
                        <a:rPr lang="en-US" sz="2000" i="1" dirty="0" err="1">
                          <a:effectLst/>
                        </a:rPr>
                        <a:t>Дж</a:t>
                      </a:r>
                      <a:r>
                        <a:rPr lang="en-US" sz="2000" i="1" dirty="0">
                          <a:effectLst/>
                        </a:rPr>
                        <a:t>/(</a:t>
                      </a:r>
                      <a:r>
                        <a:rPr lang="en-US" sz="2000" i="1" dirty="0" err="1">
                          <a:effectLst/>
                        </a:rPr>
                        <a:t>моль</a:t>
                      </a:r>
                      <a:r>
                        <a:rPr lang="en-US" sz="2000" i="1" dirty="0" err="1">
                          <a:effectLst/>
                          <a:sym typeface="Symbol"/>
                        </a:rPr>
                        <a:t></a:t>
                      </a:r>
                      <a:r>
                        <a:rPr lang="en-US" sz="2000" i="1" dirty="0" err="1">
                          <a:effectLst/>
                        </a:rPr>
                        <a:t>K</a:t>
                      </a:r>
                      <a:r>
                        <a:rPr lang="en-US" sz="2000" i="1" dirty="0">
                          <a:effectLst/>
                        </a:rPr>
                        <a:t>)</a:t>
                      </a:r>
                      <a:endParaRPr lang="en-US" sz="2000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000" i="1" dirty="0">
                          <a:effectLst/>
                        </a:rPr>
                        <a:t>Δ</a:t>
                      </a:r>
                      <a:r>
                        <a:rPr lang="en-US" sz="2000" i="1" dirty="0">
                          <a:effectLst/>
                        </a:rPr>
                        <a:t>H, </a:t>
                      </a:r>
                      <a:r>
                        <a:rPr lang="ru-RU" sz="2000" i="1" dirty="0">
                          <a:effectLst/>
                        </a:rPr>
                        <a:t>кДж</a:t>
                      </a:r>
                      <a:r>
                        <a:rPr lang="en-US" sz="2000" i="1" dirty="0">
                          <a:effectLst/>
                        </a:rPr>
                        <a:t>/</a:t>
                      </a:r>
                      <a:r>
                        <a:rPr lang="ru-RU" sz="2000" i="1" dirty="0">
                          <a:effectLst/>
                        </a:rPr>
                        <a:t>моль</a:t>
                      </a:r>
                      <a:endParaRPr lang="ru-RU" sz="2000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129</a:t>
                      </a:r>
                      <a:r>
                        <a:rPr lang="en-US" sz="2000" dirty="0">
                          <a:effectLst/>
                        </a:rPr>
                        <a:t>.20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29.62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400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170.54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21.88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206.48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15.52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236.14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10.38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260.58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6.40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280.96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3.35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298.19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1.13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312.84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0.21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DB9935-32CD-4A52-8F1A-0F6689A92713}"/>
              </a:ext>
            </a:extLst>
          </p:cNvPr>
          <p:cNvSpPr txBox="1"/>
          <p:nvPr/>
        </p:nvSpPr>
        <p:spPr>
          <a:xfrm>
            <a:off x="850611" y="5242775"/>
            <a:ext cx="8775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1600" dirty="0"/>
              <a:t>С использованием линейной, экспоненциальной и степенной аппроксимации определить значения теплоемкости</a:t>
            </a:r>
            <a:r>
              <a:rPr lang="en-US" sz="1600" dirty="0"/>
              <a:t> </a:t>
            </a:r>
            <a:r>
              <a:rPr lang="ru-RU" sz="1600" dirty="0"/>
              <a:t>и энтальпии при изменении Т в интервале от </a:t>
            </a:r>
            <a:r>
              <a:rPr lang="en-US" sz="1600" dirty="0"/>
              <a:t>3</a:t>
            </a:r>
            <a:r>
              <a:rPr lang="ru-RU" sz="1600" dirty="0"/>
              <a:t>00 до </a:t>
            </a:r>
            <a:r>
              <a:rPr lang="en-US" sz="1600" dirty="0"/>
              <a:t>10</a:t>
            </a:r>
            <a:r>
              <a:rPr lang="ru-RU" sz="1600" dirty="0"/>
              <a:t>00 </a:t>
            </a:r>
            <a:br>
              <a:rPr lang="ru-RU" sz="1600" dirty="0"/>
            </a:br>
            <a:r>
              <a:rPr lang="ru-RU" sz="1600" dirty="0"/>
              <a:t>с шагом 50.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301C0FE-9B5C-4D26-85CA-31E08B2FDCAD}"/>
              </a:ext>
            </a:extLst>
          </p:cNvPr>
          <p:cNvSpPr/>
          <p:nvPr/>
        </p:nvSpPr>
        <p:spPr>
          <a:xfrm>
            <a:off x="850610" y="6020233"/>
            <a:ext cx="8775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ru-RU" sz="1600" dirty="0"/>
              <a:t>Построить графики в </a:t>
            </a:r>
            <a:r>
              <a:rPr lang="en-US" sz="1600" dirty="0"/>
              <a:t>Excel </a:t>
            </a:r>
            <a:r>
              <a:rPr lang="ru-RU" sz="1600" dirty="0"/>
              <a:t>по табличным данным и результатам аппроксимации. Выбрать аппроксимирующую функцию, которая наиболее точно описывает табличные данные.</a:t>
            </a: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ПОСТАНОВКА ЗАДАЧИ АППРОКСИМАЦИИ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477F51E-A695-4BB5-8C21-31E66D295A1C}"/>
              </a:ext>
            </a:extLst>
          </p:cNvPr>
          <p:cNvSpPr/>
          <p:nvPr/>
        </p:nvSpPr>
        <p:spPr>
          <a:xfrm>
            <a:off x="838200" y="947766"/>
            <a:ext cx="9151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Пусть задана функциональная зависимость </a:t>
            </a:r>
            <a:r>
              <a:rPr lang="ru-RU" b="1" i="1" dirty="0"/>
              <a:t>y = f(x),</a:t>
            </a:r>
            <a:r>
              <a:rPr lang="ru-RU" dirty="0"/>
              <a:t> полученная в эксперименте: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CA6D88E-4890-493E-A425-A69E4AF1E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18979"/>
              </p:ext>
            </p:extLst>
          </p:nvPr>
        </p:nvGraphicFramePr>
        <p:xfrm>
          <a:off x="2718954" y="1701269"/>
          <a:ext cx="6096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042218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356131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726783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481315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445795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96780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X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1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2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3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x</a:t>
                      </a:r>
                      <a:r>
                        <a:rPr lang="en-US" sz="2400" baseline="-25000" dirty="0" err="1"/>
                        <a:t>n</a:t>
                      </a:r>
                      <a:endParaRPr lang="ru-RU" sz="24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19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Y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</a:t>
                      </a:r>
                      <a:r>
                        <a:rPr lang="en-US" sz="2400" baseline="-25000" dirty="0"/>
                        <a:t>1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</a:t>
                      </a:r>
                      <a:r>
                        <a:rPr lang="en-US" sz="2400" baseline="-25000" dirty="0"/>
                        <a:t>2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</a:t>
                      </a:r>
                      <a:r>
                        <a:rPr lang="en-US" sz="2400" baseline="-25000" dirty="0"/>
                        <a:t>3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y</a:t>
                      </a:r>
                      <a:r>
                        <a:rPr lang="en-US" sz="2400" baseline="-25000" dirty="0" err="1"/>
                        <a:t>n</a:t>
                      </a:r>
                      <a:endParaRPr lang="ru-RU" sz="24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399853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220269-0A4F-4FBA-B089-DB617EA25A9D}"/>
              </a:ext>
            </a:extLst>
          </p:cNvPr>
          <p:cNvSpPr/>
          <p:nvPr/>
        </p:nvSpPr>
        <p:spPr>
          <a:xfrm>
            <a:off x="838200" y="2999841"/>
            <a:ext cx="9151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i="1" dirty="0"/>
              <a:t>n</a:t>
            </a:r>
            <a:r>
              <a:rPr lang="ru-RU" dirty="0"/>
              <a:t> – количество известных экспериментальных значений. Если аналитическое выражение функции f(x) неизвестно или является сложным, то возникает практически важная задача: найти такую эмпирическую формулу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AF49A94-117B-41F8-AA54-B53452025D66}"/>
                  </a:ext>
                </a:extLst>
              </p:cNvPr>
              <p:cNvSpPr/>
              <p:nvPr/>
            </p:nvSpPr>
            <p:spPr>
              <a:xfrm>
                <a:off x="5371602" y="3923171"/>
                <a:ext cx="144879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̃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AF49A94-117B-41F8-AA54-B53452025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02" y="3923171"/>
                <a:ext cx="1448795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AFDF4C-04B8-4BCD-84AB-9C2E484A2E01}"/>
              </a:ext>
            </a:extLst>
          </p:cNvPr>
          <p:cNvSpPr/>
          <p:nvPr/>
        </p:nvSpPr>
        <p:spPr>
          <a:xfrm>
            <a:off x="838200" y="4720447"/>
            <a:ext cx="9151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значения которой при </a:t>
            </a:r>
            <a:r>
              <a:rPr lang="ru-RU" b="1" i="1" dirty="0"/>
              <a:t>x</a:t>
            </a:r>
            <a:r>
              <a:rPr lang="en-US" b="1" i="1" dirty="0"/>
              <a:t> </a:t>
            </a:r>
            <a:r>
              <a:rPr lang="ru-RU" b="1" i="1" dirty="0"/>
              <a:t>=</a:t>
            </a:r>
            <a:r>
              <a:rPr lang="en-US" b="1" i="1" dirty="0"/>
              <a:t> </a:t>
            </a:r>
            <a:r>
              <a:rPr lang="ru-RU" b="1" i="1" dirty="0" err="1"/>
              <a:t>x</a:t>
            </a:r>
            <a:r>
              <a:rPr lang="ru-RU" b="1" i="1" baseline="-25000" dirty="0" err="1"/>
              <a:t>i</a:t>
            </a:r>
            <a:r>
              <a:rPr lang="ru-RU" dirty="0"/>
              <a:t> были близки к экспериментальным данным </a:t>
            </a:r>
            <a:r>
              <a:rPr lang="ru-RU" b="1" i="1" dirty="0" err="1"/>
              <a:t>y</a:t>
            </a:r>
            <a:r>
              <a:rPr lang="ru-RU" b="1" i="1" baseline="-25000" dirty="0" err="1"/>
              <a:t>i</a:t>
            </a:r>
            <a:r>
              <a:rPr lang="ru-RU" dirty="0"/>
              <a:t> (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ru-RU" i="1" dirty="0"/>
              <a:t>=</a:t>
            </a:r>
            <a:r>
              <a:rPr lang="en-US" i="1" dirty="0"/>
              <a:t> </a:t>
            </a:r>
            <a:r>
              <a:rPr lang="ru-RU" i="1" dirty="0"/>
              <a:t>1, 2, … , n</a:t>
            </a:r>
            <a:r>
              <a:rPr lang="ru-RU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ПОСТАНОВКА ЗАДАЧИ АППРОКСИМАЦИИ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1AD67C-3EFC-4A05-A325-D9C1CF8FA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36059"/>
            <a:ext cx="12192000" cy="3585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FCA16-8107-4D48-8DF6-23CB9C1C031C}"/>
              </a:ext>
            </a:extLst>
          </p:cNvPr>
          <p:cNvSpPr txBox="1"/>
          <p:nvPr/>
        </p:nvSpPr>
        <p:spPr>
          <a:xfrm>
            <a:off x="788096" y="5381422"/>
            <a:ext cx="10427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данном случае экспоненциальная аппроксимация точнее описывает экспериментальные данные.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других экспериментальных данных возможны другие функции, которые будут точнее их описывать.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55612-7910-4C5D-B0BB-E16E8623FC7C}"/>
              </a:ext>
            </a:extLst>
          </p:cNvPr>
          <p:cNvSpPr txBox="1"/>
          <p:nvPr/>
        </p:nvSpPr>
        <p:spPr>
          <a:xfrm>
            <a:off x="788096" y="1107246"/>
            <a:ext cx="554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Графическое сравнение аппроксимирующих функций:</a:t>
            </a:r>
          </a:p>
        </p:txBody>
      </p:sp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ЛИНЕЙНАЯ АППРОКСИМАЦИЯ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6517050-24D8-4F7E-9543-360A880DB277}"/>
              </a:ext>
            </a:extLst>
          </p:cNvPr>
          <p:cNvSpPr/>
          <p:nvPr/>
        </p:nvSpPr>
        <p:spPr>
          <a:xfrm>
            <a:off x="670720" y="2726635"/>
            <a:ext cx="10024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Для линейной аппроксимирующей функции коэффициенты </a:t>
            </a:r>
            <a:r>
              <a:rPr lang="en-US" sz="2400" dirty="0"/>
              <a:t>a</a:t>
            </a:r>
            <a:r>
              <a:rPr lang="en-US" sz="2400" baseline="-25000" dirty="0"/>
              <a:t>0</a:t>
            </a:r>
            <a:r>
              <a:rPr lang="ru-RU" sz="2400" dirty="0"/>
              <a:t> и </a:t>
            </a:r>
            <a:r>
              <a:rPr lang="en-US" sz="2400" dirty="0"/>
              <a:t>a</a:t>
            </a:r>
            <a:r>
              <a:rPr lang="en-US" sz="2400" baseline="-25000" dirty="0"/>
              <a:t>1</a:t>
            </a:r>
            <a:r>
              <a:rPr lang="ru-RU" sz="2400" dirty="0"/>
              <a:t> определяются по методу наименьших квадратов: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612EB573-6FDA-4896-98F1-85B369BBC2C6}"/>
                  </a:ext>
                </a:extLst>
              </p:cNvPr>
              <p:cNvSpPr/>
              <p:nvPr/>
            </p:nvSpPr>
            <p:spPr>
              <a:xfrm>
                <a:off x="3018843" y="3704879"/>
                <a:ext cx="6154313" cy="1436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3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3200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3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3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3200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</m:nary>
                      <m:r>
                        <m:rPr>
                          <m:sty m:val="p"/>
                        </m:rPr>
                        <a:rPr lang="ru-RU" sz="3200" i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612EB573-6FDA-4896-98F1-85B369BBC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43" y="3704879"/>
                <a:ext cx="6154313" cy="1436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EC2C92-A178-472E-ABD4-8D61DEC1C0C7}"/>
              </a:ext>
            </a:extLst>
          </p:cNvPr>
          <p:cNvSpPr/>
          <p:nvPr/>
        </p:nvSpPr>
        <p:spPr>
          <a:xfrm>
            <a:off x="685712" y="5288802"/>
            <a:ext cx="100099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где </a:t>
            </a:r>
            <a:r>
              <a:rPr lang="en-US" sz="2400" b="1" i="1" dirty="0" err="1"/>
              <a:t>y</a:t>
            </a:r>
            <a:r>
              <a:rPr lang="en-US" sz="2400" b="1" i="1" baseline="-25000" dirty="0" err="1"/>
              <a:t>i</a:t>
            </a:r>
            <a:r>
              <a:rPr lang="en-US" sz="2400" dirty="0"/>
              <a:t> -  </a:t>
            </a:r>
            <a:r>
              <a:rPr lang="ru-RU" sz="2400" dirty="0"/>
              <a:t>табличные значения функции; </a:t>
            </a:r>
            <a:r>
              <a:rPr lang="en-US" sz="2400" b="1" i="1" dirty="0"/>
              <a:t>a</a:t>
            </a:r>
            <a:r>
              <a:rPr lang="en-US" sz="2400" b="1" i="1" baseline="-25000" dirty="0"/>
              <a:t>0</a:t>
            </a:r>
            <a:r>
              <a:rPr lang="en-US" sz="2400" b="1" i="1" dirty="0"/>
              <a:t> + a</a:t>
            </a:r>
            <a:r>
              <a:rPr lang="en-US" sz="2400" b="1" i="1" baseline="-25000" dirty="0"/>
              <a:t>1</a:t>
            </a:r>
            <a:r>
              <a:rPr lang="en-US" sz="2400" b="1" i="1" dirty="0"/>
              <a:t>x</a:t>
            </a:r>
            <a:r>
              <a:rPr lang="en-US" sz="2400" b="1" i="1" baseline="-25000" dirty="0"/>
              <a:t>i</a:t>
            </a:r>
            <a:r>
              <a:rPr lang="en-US" sz="2400" dirty="0"/>
              <a:t> – </a:t>
            </a:r>
            <a:r>
              <a:rPr lang="ru-RU" sz="2400" dirty="0"/>
              <a:t>линейная аппроксимирующая функция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/>
              <p:nvPr/>
            </p:nvSpPr>
            <p:spPr>
              <a:xfrm>
                <a:off x="4168343" y="922867"/>
                <a:ext cx="2596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3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3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343" y="922867"/>
                <a:ext cx="259635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A5302B-7406-4FBF-8254-2B4ADE2CABDC}"/>
              </a:ext>
            </a:extLst>
          </p:cNvPr>
          <p:cNvSpPr/>
          <p:nvPr/>
        </p:nvSpPr>
        <p:spPr>
          <a:xfrm>
            <a:off x="685713" y="1763195"/>
            <a:ext cx="10009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a</a:t>
            </a:r>
            <a:r>
              <a:rPr lang="ru-RU" sz="2400" baseline="-25000" dirty="0"/>
              <a:t>0</a:t>
            </a:r>
            <a:r>
              <a:rPr lang="ru-RU" sz="2400" dirty="0"/>
              <a:t> , a</a:t>
            </a:r>
            <a:r>
              <a:rPr lang="ru-RU" sz="2400" baseline="-25000" dirty="0"/>
              <a:t>1</a:t>
            </a:r>
            <a:r>
              <a:rPr lang="ru-RU" sz="2400" dirty="0"/>
              <a:t> – коэффициенты линейной аппроксимирующей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175638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A2351170-C285-4163-9AA6-84639DE1E968}"/>
                  </a:ext>
                </a:extLst>
              </p:cNvPr>
              <p:cNvSpPr txBox="1"/>
              <p:nvPr/>
            </p:nvSpPr>
            <p:spPr>
              <a:xfrm>
                <a:off x="337789" y="1352310"/>
                <a:ext cx="5714369" cy="224350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=−2⋅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⋅1=0</m:t>
                                  </m:r>
                                </m:e>
                              </m:nary>
                            </m:e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=−2⋅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A2351170-C285-4163-9AA6-84639DE1E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89" y="1352310"/>
                <a:ext cx="5714369" cy="2243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BCC73EE3-5254-4854-A8B6-D8D936911B26}"/>
                  </a:ext>
                </a:extLst>
              </p:cNvPr>
              <p:cNvSpPr txBox="1"/>
              <p:nvPr/>
            </p:nvSpPr>
            <p:spPr>
              <a:xfrm>
                <a:off x="6357330" y="1352311"/>
                <a:ext cx="5567448" cy="2243506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BCC73EE3-5254-4854-A8B6-D8D936911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30" y="1352311"/>
                <a:ext cx="5567448" cy="2243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D6AA5CBA-CC0F-46FD-B76E-0794FF1DE3DA}"/>
                  </a:ext>
                </a:extLst>
              </p:cNvPr>
              <p:cNvSpPr txBox="1"/>
              <p:nvPr/>
            </p:nvSpPr>
            <p:spPr>
              <a:xfrm>
                <a:off x="3709029" y="4000361"/>
                <a:ext cx="4686257" cy="201073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D6AA5CBA-CC0F-46FD-B76E-0794FF1D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029" y="4000361"/>
                <a:ext cx="4686257" cy="2010732"/>
              </a:xfrm>
              <a:prstGeom prst="rect">
                <a:avLst/>
              </a:prstGeom>
              <a:blipFill>
                <a:blip r:embed="rId4"/>
                <a:stretch>
                  <a:fillRect r="-6242" b="-7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64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НАИМЕНЬШИХ КВАДРАТОВ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13A732-D075-454D-B957-00699EE6817A}"/>
              </a:ext>
            </a:extLst>
          </p:cNvPr>
          <p:cNvSpPr/>
          <p:nvPr/>
        </p:nvSpPr>
        <p:spPr>
          <a:xfrm>
            <a:off x="815635" y="5012943"/>
            <a:ext cx="8274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Коэффициенты аппроксимации: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B7E998-AAA0-474B-B6E9-7E56A8493E96}"/>
                  </a:ext>
                </a:extLst>
              </p:cNvPr>
              <p:cNvSpPr/>
              <p:nvPr/>
            </p:nvSpPr>
            <p:spPr>
              <a:xfrm>
                <a:off x="2053175" y="5592463"/>
                <a:ext cx="2943947" cy="874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B7E998-AAA0-474B-B6E9-7E56A8493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175" y="5592463"/>
                <a:ext cx="2943947" cy="874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777F942-A022-4481-AB65-570E4F5EA9DB}"/>
                  </a:ext>
                </a:extLst>
              </p:cNvPr>
              <p:cNvSpPr/>
              <p:nvPr/>
            </p:nvSpPr>
            <p:spPr>
              <a:xfrm>
                <a:off x="6023382" y="5592462"/>
                <a:ext cx="2825838" cy="874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777F942-A022-4481-AB65-570E4F5EA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382" y="5592462"/>
                <a:ext cx="2825838" cy="874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72C65EF-C13D-4FC5-833D-EE817ADBCD43}"/>
                  </a:ext>
                </a:extLst>
              </p:cNvPr>
              <p:cNvSpPr/>
              <p:nvPr/>
            </p:nvSpPr>
            <p:spPr>
              <a:xfrm>
                <a:off x="2465209" y="4048578"/>
                <a:ext cx="129291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72C65EF-C13D-4FC5-833D-EE817ADBC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09" y="4048578"/>
                <a:ext cx="1292918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1FACA25-1AAB-4CA7-884E-32B33C7473E5}"/>
                  </a:ext>
                </a:extLst>
              </p:cNvPr>
              <p:cNvSpPr/>
              <p:nvPr/>
            </p:nvSpPr>
            <p:spPr>
              <a:xfrm>
                <a:off x="4206700" y="4045026"/>
                <a:ext cx="129990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1FACA25-1AAB-4CA7-884E-32B33C747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700" y="4045026"/>
                <a:ext cx="1299908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E89774-1494-4F54-8B65-0DA592FA1767}"/>
                  </a:ext>
                </a:extLst>
              </p:cNvPr>
              <p:cNvSpPr/>
              <p:nvPr/>
            </p:nvSpPr>
            <p:spPr>
              <a:xfrm>
                <a:off x="5953449" y="4045026"/>
                <a:ext cx="134581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E89774-1494-4F54-8B65-0DA592FA1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449" y="4045026"/>
                <a:ext cx="1345818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E093D09-66C5-4CFB-B54C-08E1B84327CF}"/>
                  </a:ext>
                </a:extLst>
              </p:cNvPr>
              <p:cNvSpPr/>
              <p:nvPr/>
            </p:nvSpPr>
            <p:spPr>
              <a:xfrm>
                <a:off x="7796857" y="4045026"/>
                <a:ext cx="1664045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E093D09-66C5-4CFB-B54C-08E1B8432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57" y="4045026"/>
                <a:ext cx="1664045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8D8AF660-2D5F-48D8-A5DD-4747DB233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434610"/>
              </p:ext>
            </p:extLst>
          </p:nvPr>
        </p:nvGraphicFramePr>
        <p:xfrm>
          <a:off x="342899" y="1133475"/>
          <a:ext cx="5680483" cy="274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9" imgW="4838400" imgH="2336760" progId="Equation.DSMT4">
                  <p:embed/>
                </p:oleObj>
              </mc:Choice>
              <mc:Fallback>
                <p:oleObj name="Equation" r:id="rId9" imgW="4838400" imgH="23367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073BBCB-4F68-4CE4-A82B-2730D3F4D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899" y="1133475"/>
                        <a:ext cx="5680483" cy="2743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619DC7E2-27A0-475E-88E5-26FD640F0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690329"/>
              </p:ext>
            </p:extLst>
          </p:nvPr>
        </p:nvGraphicFramePr>
        <p:xfrm>
          <a:off x="6925762" y="1133419"/>
          <a:ext cx="5263020" cy="274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11" imgW="4483080" imgH="2336760" progId="Equation.DSMT4">
                  <p:embed/>
                </p:oleObj>
              </mc:Choice>
              <mc:Fallback>
                <p:oleObj name="Equation" r:id="rId11" imgW="4483080" imgH="233676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A535BE97-EF97-42BF-B33F-B47B24F5E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25762" y="1133419"/>
                        <a:ext cx="5263020" cy="2743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362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48EFA-5DBD-4444-A330-9F8026DC1141}"/>
              </a:ext>
            </a:extLst>
          </p:cNvPr>
          <p:cNvSpPr txBox="1"/>
          <p:nvPr/>
        </p:nvSpPr>
        <p:spPr>
          <a:xfrm flipH="1">
            <a:off x="1029010" y="1189973"/>
            <a:ext cx="896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Составить программу для аппроксимации </a:t>
            </a:r>
            <a:r>
              <a:rPr lang="ru-RU" altLang="ru-RU" sz="2400" dirty="0">
                <a:latin typeface="Arial" pitchFamily="34" charset="0"/>
              </a:rPr>
              <a:t>экспериментальных данных: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F2C256B-1C3F-4FF5-BA13-3734F9E4A1F2}"/>
              </a:ext>
            </a:extLst>
          </p:cNvPr>
          <p:cNvSpPr/>
          <p:nvPr/>
        </p:nvSpPr>
        <p:spPr>
          <a:xfrm>
            <a:off x="1029010" y="3814916"/>
            <a:ext cx="793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ru-RU" sz="2400" dirty="0"/>
              <a:t>Вычислить значение </a:t>
            </a:r>
            <a:r>
              <a:rPr lang="en-US" altLang="ru-RU" sz="2400" dirty="0"/>
              <a:t>Y</a:t>
            </a:r>
            <a:r>
              <a:rPr lang="ru-RU" altLang="ru-RU" sz="2400" dirty="0"/>
              <a:t> в точке </a:t>
            </a:r>
            <a:r>
              <a:rPr lang="en-US" altLang="ru-RU" sz="2400" dirty="0"/>
              <a:t>X </a:t>
            </a:r>
            <a:r>
              <a:rPr lang="ru-RU" altLang="ru-RU" sz="2400" dirty="0"/>
              <a:t>=</a:t>
            </a:r>
            <a:r>
              <a:rPr lang="en-US" altLang="ru-RU" sz="2400" dirty="0"/>
              <a:t> </a:t>
            </a:r>
            <a:r>
              <a:rPr lang="ru-RU" altLang="ru-RU" sz="2400" dirty="0"/>
              <a:t>750.</a:t>
            </a: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E181424B-A420-4D1C-83B3-950171076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4488"/>
              </p:ext>
            </p:extLst>
          </p:nvPr>
        </p:nvGraphicFramePr>
        <p:xfrm>
          <a:off x="2569027" y="2354806"/>
          <a:ext cx="7053945" cy="773812"/>
        </p:xfrm>
        <a:graphic>
          <a:graphicData uri="http://schemas.openxmlformats.org/drawingml/2006/table">
            <a:tbl>
              <a:tblPr firstRow="1" firstCol="1" bandRow="1"/>
              <a:tblGrid>
                <a:gridCol w="1034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5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6.97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7.28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7.45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7.62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3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15847"/>
              </p:ext>
            </p:extLst>
          </p:nvPr>
        </p:nvGraphicFramePr>
        <p:xfrm>
          <a:off x="135699" y="792174"/>
          <a:ext cx="6395581" cy="499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558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LineFit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(s1, s2, s3, s4) :=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s1 += x[i];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s2 += y[i];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s3 +=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(x[i]);</a:t>
                      </a:r>
                    </a:p>
                    <a:p>
                      <a:r>
                        <a:rPr lang="pl-PL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s4 += x[i] * y[i]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(s2 * s3 - s1 * s4) / (n * s3 - sqr(s1));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(n * s4 - s1 * s2) / (n * s3 - sqr(s1))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line_func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x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606480"/>
              </p:ext>
            </p:extLst>
          </p:nvPr>
        </p:nvGraphicFramePr>
        <p:xfrm>
          <a:off x="6642970" y="792174"/>
          <a:ext cx="5413331" cy="280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33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6.97,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7.01,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7.12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7.28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7.45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7.62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LineFit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y_ := line_func(a,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750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println(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 x = 750 y =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{y_}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При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x = 750 y = 7.51195238095238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ЭКСПОНЕНЦИАЛЬНАЯ АППРОКСИМАЦИЯ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/>
              <p:nvPr/>
            </p:nvSpPr>
            <p:spPr>
              <a:xfrm>
                <a:off x="4034075" y="947766"/>
                <a:ext cx="3343929" cy="656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75" y="947766"/>
                <a:ext cx="3343929" cy="656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/>
              <p:nvPr/>
            </p:nvSpPr>
            <p:spPr>
              <a:xfrm>
                <a:off x="2558029" y="1962374"/>
                <a:ext cx="6417847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029" y="1962374"/>
                <a:ext cx="6417847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/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800" dirty="0"/>
                  <a:t>Сделаем замену: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ru-RU" sz="2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/>
                  <a:t> </a:t>
                </a:r>
                <a:r>
                  <a:rPr lang="en-US" sz="2800" dirty="0"/>
                  <a:t>y;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:</a:t>
                </a:r>
                <a:endParaRPr lang="ru-RU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blipFill>
                <a:blip r:embed="rId4"/>
                <a:stretch>
                  <a:fillRect l="-1578" t="-4211" b="-2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0F12F386-905A-4488-AC59-740762E779AA}"/>
              </a:ext>
            </a:extLst>
          </p:cNvPr>
          <p:cNvSpPr/>
          <p:nvPr/>
        </p:nvSpPr>
        <p:spPr>
          <a:xfrm>
            <a:off x="5524636" y="3975432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/>
              <p:nvPr/>
            </p:nvSpPr>
            <p:spPr>
              <a:xfrm>
                <a:off x="4243394" y="5312178"/>
                <a:ext cx="30471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394" y="5312178"/>
                <a:ext cx="30471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6124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12110</TotalTime>
  <Words>1326</Words>
  <Application>Microsoft Office PowerPoint</Application>
  <PresentationFormat>Широкоэкранный</PresentationFormat>
  <Paragraphs>217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PFBeauSansPro-Bold</vt:lpstr>
      <vt:lpstr>Symbol</vt:lpstr>
      <vt:lpstr>Times New Roman</vt:lpstr>
      <vt:lpstr>Wingdings</vt:lpstr>
      <vt:lpstr>Тема Office</vt:lpstr>
      <vt:lpstr>Equation</vt:lpstr>
      <vt:lpstr>Углубленный курс информатики</vt:lpstr>
      <vt:lpstr>ПОСТАНОВКА ЗАДАЧИ АППРОКСИМАЦИИ</vt:lpstr>
      <vt:lpstr>ПОСТАНОВКА ЗАДАЧИ АППРОКСИМАЦИИ</vt:lpstr>
      <vt:lpstr>ЛИНЕЙНАЯ АППРОКСИМАЦИЯ</vt:lpstr>
      <vt:lpstr>МЕТОД НАИМЕНЬШИХ КВАДРАТОВ</vt:lpstr>
      <vt:lpstr>МЕТОД НАИМЕНЬШИХ КВАДРАТОВ</vt:lpstr>
      <vt:lpstr>ПРИМЕР</vt:lpstr>
      <vt:lpstr>Реализация </vt:lpstr>
      <vt:lpstr>ЭКСПОНЕНЦИАЛЬНАЯ АППРОКСИМАЦИЯ</vt:lpstr>
      <vt:lpstr>Реализация </vt:lpstr>
      <vt:lpstr>СТЕПЕННАЯ АППРОКСИМАЦИЯ</vt:lpstr>
      <vt:lpstr>Реализация </vt:lpstr>
      <vt:lpstr>Задание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401</cp:revision>
  <dcterms:created xsi:type="dcterms:W3CDTF">2020-11-19T09:51:55Z</dcterms:created>
  <dcterms:modified xsi:type="dcterms:W3CDTF">2021-04-19T09:12:54Z</dcterms:modified>
</cp:coreProperties>
</file>